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89" r:id="rId5"/>
    <p:sldId id="266" r:id="rId6"/>
    <p:sldId id="279" r:id="rId7"/>
    <p:sldId id="267" r:id="rId8"/>
    <p:sldId id="268" r:id="rId9"/>
    <p:sldId id="287" r:id="rId10"/>
    <p:sldId id="271" r:id="rId11"/>
    <p:sldId id="272" r:id="rId12"/>
    <p:sldId id="277" r:id="rId13"/>
    <p:sldId id="273" r:id="rId14"/>
    <p:sldId id="275" r:id="rId15"/>
    <p:sldId id="278" r:id="rId16"/>
    <p:sldId id="284" r:id="rId17"/>
    <p:sldId id="285" r:id="rId18"/>
    <p:sldId id="288" r:id="rId19"/>
    <p:sldId id="276" r:id="rId20"/>
    <p:sldId id="280" r:id="rId21"/>
  </p:sldIdLst>
  <p:sldSz cx="9144000" cy="5143500" type="screen16x9"/>
  <p:notesSz cx="6858000" cy="9144000"/>
  <p:defaultTextStyle>
    <a:defPPr>
      <a:defRPr lang="nl-NL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905"/>
    <a:srgbClr val="AF9CBA"/>
    <a:srgbClr val="F6AC6F"/>
    <a:srgbClr val="E06F00"/>
    <a:srgbClr val="E8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36B64-6FA1-4231-8DF8-EACD557C4B37}" v="144" dt="2020-10-05T09:15:5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108" autoAdjust="0"/>
    <p:restoredTop sz="94674" autoAdjust="0"/>
  </p:normalViewPr>
  <p:slideViewPr>
    <p:cSldViewPr snapToGrid="0" snapToObjects="1">
      <p:cViewPr varScale="1">
        <p:scale>
          <a:sx n="110" d="100"/>
          <a:sy n="110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7F37F36-9D36-0343-AB30-362BD5A481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583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7F057C-96CE-5340-A342-E4477CF298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583" eaLnBrk="1" hangingPunct="1">
              <a:defRPr sz="1200"/>
            </a:lvl1pPr>
          </a:lstStyle>
          <a:p>
            <a:pPr>
              <a:defRPr/>
            </a:pPr>
            <a:fld id="{4F311C53-69DB-4203-AE8F-EBE5E0C2F546}" type="datetimeFigureOut">
              <a:rPr lang="nl-NL" altLang="nl-NL"/>
              <a:t>9-8-2023</a:t>
            </a:fld>
            <a:endParaRPr lang="nl-NL" alt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C5448A3-3464-1C43-9372-3D424CE9A1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40A4B98C-0EC1-2441-AC43-7E534B51A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Click to edit the text style of the model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C4F193-E17D-C04E-8D48-994888133C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583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A2038B-1A2E-134A-A598-05D933195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F9DAA6-AAAD-4E00-A91C-0547D65B97C3}" type="slidenum">
              <a:rPr lang="nl-NL" altLang="nl-NL"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71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357188" algn="l" defTabSz="3571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714375" algn="l" defTabSz="3571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073150" algn="l" defTabSz="3571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430338" algn="l" defTabSz="3571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1789389" algn="l" defTabSz="357877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267" algn="l" defTabSz="357877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145" algn="l" defTabSz="357877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022" algn="l" defTabSz="357877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-afbeelding 1">
            <a:extLst>
              <a:ext uri="{FF2B5EF4-FFF2-40B4-BE49-F238E27FC236}">
                <a16:creationId xmlns:a16="http://schemas.microsoft.com/office/drawing/2014/main" id="{A59C0361-A328-4FD9-8EE0-D63A36DD9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Tijdelijke aanduiding voor notities 2">
            <a:extLst>
              <a:ext uri="{FF2B5EF4-FFF2-40B4-BE49-F238E27FC236}">
                <a16:creationId xmlns:a16="http://schemas.microsoft.com/office/drawing/2014/main" id="{51F19E08-CC8B-4F17-B2FE-BB18EBE56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Heading: Arial Bold 32pt</a:t>
            </a:r>
          </a:p>
          <a:p>
            <a:r>
              <a:rPr lang="nl-NL" altLang="nl-NL"/>
              <a:t>Subheading: Arial 20pt</a:t>
            </a:r>
          </a:p>
        </p:txBody>
      </p:sp>
      <p:sp>
        <p:nvSpPr>
          <p:cNvPr id="7172" name="Tijdelijke aanduiding voor dianummer 3">
            <a:extLst>
              <a:ext uri="{FF2B5EF4-FFF2-40B4-BE49-F238E27FC236}">
                <a16:creationId xmlns:a16="http://schemas.microsoft.com/office/drawing/2014/main" id="{E9A26906-FFC6-4532-ABF2-72DB04099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686208-71F8-4E76-A818-982783950977}" type="slidenum">
              <a:rPr lang="nl-NL" altLang="nl-NL"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541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>
            <a:extLst>
              <a:ext uri="{FF2B5EF4-FFF2-40B4-BE49-F238E27FC236}">
                <a16:creationId xmlns:a16="http://schemas.microsoft.com/office/drawing/2014/main" id="{6CBA3EAD-29BA-4FFF-A4DF-F12CE610E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>
            <a:extLst>
              <a:ext uri="{FF2B5EF4-FFF2-40B4-BE49-F238E27FC236}">
                <a16:creationId xmlns:a16="http://schemas.microsoft.com/office/drawing/2014/main" id="{175F5F3C-6F17-417F-9EC5-73482FCAA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Heading: Arial Bold 28pt</a:t>
            </a:r>
          </a:p>
          <a:p>
            <a:r>
              <a:rPr lang="nl-NL" altLang="nl-NL"/>
              <a:t>Text: Arial 16pt</a:t>
            </a:r>
          </a:p>
        </p:txBody>
      </p:sp>
      <p:sp>
        <p:nvSpPr>
          <p:cNvPr id="9220" name="Tijdelijke aanduiding voor dianummer 3">
            <a:extLst>
              <a:ext uri="{FF2B5EF4-FFF2-40B4-BE49-F238E27FC236}">
                <a16:creationId xmlns:a16="http://schemas.microsoft.com/office/drawing/2014/main" id="{02DD6FCD-DFE1-44C9-9D59-425D1DC20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D1EA9D-15A9-4773-836D-7B4AE994A350}" type="slidenum">
              <a:rPr lang="nl-NL" altLang="nl-NL"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367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>
            <a:extLst>
              <a:ext uri="{FF2B5EF4-FFF2-40B4-BE49-F238E27FC236}">
                <a16:creationId xmlns:a16="http://schemas.microsoft.com/office/drawing/2014/main" id="{6CBA3EAD-29BA-4FFF-A4DF-F12CE610E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Tijdelijke aanduiding voor notities 2">
            <a:extLst>
              <a:ext uri="{FF2B5EF4-FFF2-40B4-BE49-F238E27FC236}">
                <a16:creationId xmlns:a16="http://schemas.microsoft.com/office/drawing/2014/main" id="{175F5F3C-6F17-417F-9EC5-73482FCAA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Heading: Arial Bold 28pt</a:t>
            </a:r>
          </a:p>
          <a:p>
            <a:r>
              <a:rPr lang="nl-NL" altLang="nl-NL"/>
              <a:t>Text: Arial 16pt</a:t>
            </a:r>
          </a:p>
        </p:txBody>
      </p:sp>
      <p:sp>
        <p:nvSpPr>
          <p:cNvPr id="9220" name="Tijdelijke aanduiding voor dianummer 3">
            <a:extLst>
              <a:ext uri="{FF2B5EF4-FFF2-40B4-BE49-F238E27FC236}">
                <a16:creationId xmlns:a16="http://schemas.microsoft.com/office/drawing/2014/main" id="{02DD6FCD-DFE1-44C9-9D59-425D1DC20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D1EA9D-15A9-4773-836D-7B4AE994A350}" type="slidenum">
              <a:rPr lang="nl-NL" altLang="nl-NL"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236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>
            <a:extLst>
              <a:ext uri="{FF2B5EF4-FFF2-40B4-BE49-F238E27FC236}">
                <a16:creationId xmlns:a16="http://schemas.microsoft.com/office/drawing/2014/main" id="{287DAA91-5287-4D9E-8DCC-4CDCC19A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54088"/>
            <a:ext cx="8826500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F48A2B98-A93D-441F-B686-F42999CC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54000"/>
            <a:ext cx="245268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3">
            <a:extLst>
              <a:ext uri="{FF2B5EF4-FFF2-40B4-BE49-F238E27FC236}">
                <a16:creationId xmlns:a16="http://schemas.microsoft.com/office/drawing/2014/main" id="{ACC15140-D291-4FAA-B753-8E74FB7D0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4621213"/>
            <a:ext cx="303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800" i="1">
                <a:solidFill>
                  <a:schemeClr val="bg1"/>
                </a:solidFill>
              </a:rPr>
              <a:t>Onderdeel van:</a:t>
            </a:r>
            <a:br>
              <a:rPr lang="nl-NL" altLang="nl-NL" sz="800" i="1">
                <a:solidFill>
                  <a:schemeClr val="bg1"/>
                </a:solidFill>
              </a:rPr>
            </a:br>
            <a:r>
              <a:rPr lang="nl-NL" altLang="nl-NL" sz="800" i="1">
                <a:solidFill>
                  <a:schemeClr val="bg1"/>
                </a:solidFill>
              </a:rPr>
              <a:t>Thuis in het Verpleeghuis, Waardigheid en trots op elke locatie</a:t>
            </a:r>
            <a:endParaRPr lang="nl-NL" altLang="nl-NL"/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id="{7945F499-F9DE-334F-A2EF-F64C19EFB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963" y="2914382"/>
            <a:ext cx="7488237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ACC0A675-55B5-4154-9592-CA131043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08225" y="4456113"/>
            <a:ext cx="2493963" cy="2841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7E6293-8DA5-4D08-AA0E-47F1FCFCFBEF}" type="datetime1">
              <a:rPr lang="nl-NL" altLang="nl-NL"/>
              <a:pPr>
                <a:defRPr/>
              </a:pPr>
              <a:t>9-8-2023</a:t>
            </a:fld>
            <a:endParaRPr lang="nl-NL" alt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57CDB80-D48B-4F39-AD01-D3719F5B9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223963" y="4456113"/>
            <a:ext cx="1084262" cy="2841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CF32158-003A-49A9-9157-62186AD77D42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734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D88E4DEA-BAD6-4AE6-A68D-A23016CA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333875"/>
            <a:ext cx="32813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9FC09C1-EB80-4722-AD43-9908BA071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759325"/>
            <a:ext cx="3176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l-NL" sz="1400" i="1" dirty="0">
                <a:solidFill>
                  <a:schemeClr val="bg1"/>
                </a:solidFill>
                <a:cs typeface="Arial" charset="0"/>
              </a:rPr>
              <a:t>www.waardigheidentrots.nl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90A351F3-A65D-4874-B50A-E63613E3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2575"/>
            <a:ext cx="24526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24E617B-AE70-5D47-8B3D-F148B0AC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264106"/>
            <a:ext cx="8280400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800" b="1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03AD92C-FBD2-4341-B219-EA41BF22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748531"/>
            <a:ext cx="8280400" cy="30079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SzPct val="110000"/>
              <a:buFont typeface="Lucida Grande"/>
              <a:buNone/>
              <a:defRPr sz="1600"/>
            </a:lvl1pPr>
            <a:lvl2pPr marL="449272" indent="-180978">
              <a:buClr>
                <a:schemeClr val="tx1"/>
              </a:buClr>
              <a:tabLst/>
              <a:defRPr sz="1400"/>
            </a:lvl2pPr>
            <a:lvl3pPr marL="627076" indent="-177804">
              <a:buClr>
                <a:srgbClr val="E17000"/>
              </a:buClr>
              <a:buSzPct val="110000"/>
              <a:defRPr sz="1200"/>
            </a:lvl3pPr>
            <a:lvl4pPr marL="1074758" indent="-447684">
              <a:buClr>
                <a:schemeClr val="tx1"/>
              </a:buClr>
              <a:defRPr sz="1100"/>
            </a:lvl4pPr>
            <a:lvl5pPr marL="982682" indent="-177804">
              <a:buClr>
                <a:schemeClr val="tx1"/>
              </a:buCl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702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>
            <a:extLst>
              <a:ext uri="{FF2B5EF4-FFF2-40B4-BE49-F238E27FC236}">
                <a16:creationId xmlns:a16="http://schemas.microsoft.com/office/drawing/2014/main" id="{4A093346-913A-4A7E-86FF-1E6436B27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333875"/>
            <a:ext cx="32813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7E3502F-5EF1-4208-9E79-E8C5E64C7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150" y="4759325"/>
            <a:ext cx="2559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l-NL" sz="1400" i="1" dirty="0" err="1">
                <a:solidFill>
                  <a:schemeClr val="bg1"/>
                </a:solidFill>
                <a:cs typeface="Arial" charset="0"/>
              </a:rPr>
              <a:t>www.waardigheidentrots.nl</a:t>
            </a:r>
            <a:endParaRPr lang="nl-NL" sz="1400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EB415C9B-882B-427E-831E-EDED2DA7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2575"/>
            <a:ext cx="24526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31800" y="1264849"/>
            <a:ext cx="8280400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sz="2800" b="1">
                <a:solidFill>
                  <a:srgbClr val="E170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431800" y="1749274"/>
            <a:ext cx="4053390" cy="30079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SzPct val="110000"/>
              <a:buFont typeface="Lucida Grande"/>
              <a:buNone/>
              <a:defRPr sz="1600"/>
            </a:lvl1pPr>
            <a:lvl2pPr marL="449272" indent="-180978">
              <a:buClr>
                <a:schemeClr val="tx1"/>
              </a:buClr>
              <a:tabLst/>
              <a:defRPr sz="1400"/>
            </a:lvl2pPr>
            <a:lvl3pPr marL="627076" indent="-177804">
              <a:buClr>
                <a:srgbClr val="E17000"/>
              </a:buClr>
              <a:buSzPct val="110000"/>
              <a:defRPr sz="1200"/>
            </a:lvl3pPr>
            <a:lvl4pPr marL="1074758" indent="-447684">
              <a:buClr>
                <a:schemeClr val="tx1"/>
              </a:buClr>
              <a:defRPr sz="1100"/>
            </a:lvl4pPr>
            <a:lvl5pPr marL="982682" indent="-177804">
              <a:buClr>
                <a:schemeClr val="tx1"/>
              </a:buCl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ED326097-C8B8-094C-B9E8-4F98EAF6B9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0774" y="1749274"/>
            <a:ext cx="4053390" cy="30079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1"/>
              </a:buClr>
              <a:buSzPct val="110000"/>
              <a:buFont typeface="Lucida Grande"/>
              <a:buNone/>
              <a:defRPr sz="1600"/>
            </a:lvl1pPr>
            <a:lvl2pPr marL="449272" indent="-180978">
              <a:buClr>
                <a:schemeClr val="tx1"/>
              </a:buClr>
              <a:tabLst/>
              <a:defRPr sz="1400"/>
            </a:lvl2pPr>
            <a:lvl3pPr marL="627076" indent="-177804">
              <a:buClr>
                <a:srgbClr val="E17000"/>
              </a:buClr>
              <a:buSzPct val="110000"/>
              <a:defRPr sz="1200"/>
            </a:lvl3pPr>
            <a:lvl4pPr marL="1074758" indent="-447684">
              <a:buClr>
                <a:schemeClr val="tx1"/>
              </a:buClr>
              <a:defRPr sz="1100"/>
            </a:lvl4pPr>
            <a:lvl5pPr marL="982682" indent="-177804">
              <a:buClr>
                <a:schemeClr val="tx1"/>
              </a:buClr>
              <a:defRPr sz="105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143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B95F51FF-E971-D042-9507-03CE751C797A}"/>
              </a:ext>
            </a:extLst>
          </p:cNvPr>
          <p:cNvSpPr txBox="1">
            <a:spLocks/>
          </p:cNvSpPr>
          <p:nvPr/>
        </p:nvSpPr>
        <p:spPr>
          <a:xfrm>
            <a:off x="811213" y="4779963"/>
            <a:ext cx="2133600" cy="1936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nl-NL"/>
            </a:defPPr>
            <a:lvl1pPr algn="l" defTabSz="407583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7583" indent="-49705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166" indent="-99411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992" indent="-150359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1575" indent="-200064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89389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147267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505145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863022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AA580-9F9A-F24E-AD98-F5A50D876123}"/>
              </a:ext>
            </a:extLst>
          </p:cNvPr>
          <p:cNvSpPr txBox="1">
            <a:spLocks/>
          </p:cNvSpPr>
          <p:nvPr/>
        </p:nvSpPr>
        <p:spPr>
          <a:xfrm>
            <a:off x="390525" y="4779963"/>
            <a:ext cx="420688" cy="193675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nl-NL"/>
            </a:defPPr>
            <a:lvl1pPr algn="l" defTabSz="407583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07583" indent="-49705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815166" indent="-99411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223992" indent="-150359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631575" indent="-200064" algn="l" defTabSz="407583" rtl="0" eaLnBrk="0" fontAlgn="base" hangingPunct="0">
              <a:spcBef>
                <a:spcPct val="0"/>
              </a:spcBef>
              <a:spcAft>
                <a:spcPct val="0"/>
              </a:spcAft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1789389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147267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2505145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2863022" algn="l" defTabSz="715756" rtl="0" eaLnBrk="1" latinLnBrk="0" hangingPunct="1">
              <a:defRPr sz="1644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nl-NL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hf sldNum="0" hdr="0" dt="0"/>
  <p:txStyles>
    <p:titleStyle>
      <a:lvl1pPr algn="l" defTabSz="520700" rtl="0" eaLnBrk="1" fontAlgn="base" hangingPunct="1">
        <a:spcBef>
          <a:spcPct val="0"/>
        </a:spcBef>
        <a:spcAft>
          <a:spcPct val="0"/>
        </a:spcAft>
        <a:defRPr sz="43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520700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2pPr>
      <a:lvl3pPr algn="l" defTabSz="520700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3pPr>
      <a:lvl4pPr algn="l" defTabSz="520700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4pPr>
      <a:lvl5pPr algn="l" defTabSz="520700" rtl="0" eaLnBrk="1" fontAlgn="base" hangingPunct="1">
        <a:spcBef>
          <a:spcPct val="0"/>
        </a:spcBef>
        <a:spcAft>
          <a:spcPct val="0"/>
        </a:spcAft>
        <a:defRPr sz="4300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5pPr>
      <a:lvl6pPr marL="457209" algn="l" defTabSz="520710" rtl="0" eaLnBrk="1" fontAlgn="base" hangingPunct="1">
        <a:spcBef>
          <a:spcPct val="0"/>
        </a:spcBef>
        <a:spcAft>
          <a:spcPct val="0"/>
        </a:spcAft>
        <a:defRPr sz="4399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6pPr>
      <a:lvl7pPr marL="914417" algn="l" defTabSz="520710" rtl="0" eaLnBrk="1" fontAlgn="base" hangingPunct="1">
        <a:spcBef>
          <a:spcPct val="0"/>
        </a:spcBef>
        <a:spcAft>
          <a:spcPct val="0"/>
        </a:spcAft>
        <a:defRPr sz="4399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7pPr>
      <a:lvl8pPr marL="1371626" algn="l" defTabSz="520710" rtl="0" eaLnBrk="1" fontAlgn="base" hangingPunct="1">
        <a:spcBef>
          <a:spcPct val="0"/>
        </a:spcBef>
        <a:spcAft>
          <a:spcPct val="0"/>
        </a:spcAft>
        <a:defRPr sz="4399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8pPr>
      <a:lvl9pPr marL="1828835" algn="l" defTabSz="520710" rtl="0" eaLnBrk="1" fontAlgn="base" hangingPunct="1">
        <a:spcBef>
          <a:spcPct val="0"/>
        </a:spcBef>
        <a:spcAft>
          <a:spcPct val="0"/>
        </a:spcAft>
        <a:defRPr sz="4399" b="1">
          <a:solidFill>
            <a:schemeClr val="tx1"/>
          </a:solidFill>
          <a:latin typeface="Arial" charset="-52"/>
          <a:ea typeface="ＭＳ Ｐゴシック" charset="-128"/>
          <a:cs typeface="ＭＳ Ｐゴシック" charset="-128"/>
        </a:defRPr>
      </a:lvl9pPr>
    </p:titleStyle>
    <p:bodyStyle>
      <a:lvl1pPr marL="268288" indent="-268288" algn="l" defTabSz="5207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36575" indent="-268288" algn="l" defTabSz="5207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719138" indent="-182563" algn="l" defTabSz="5207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717550" indent="654050" algn="l" defTabSz="5207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68400" indent="-180975" algn="l" defTabSz="5207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67955" indent="-260723" algn="l" defTabSz="5214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403" indent="-260723" algn="l" defTabSz="5214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849" indent="-260723" algn="l" defTabSz="5214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96" indent="-260723" algn="l" defTabSz="52144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46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93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39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86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232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79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125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572" algn="l" defTabSz="52144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ek6WtrhDLp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ndertitel 1">
            <a:extLst>
              <a:ext uri="{FF2B5EF4-FFF2-40B4-BE49-F238E27FC236}">
                <a16:creationId xmlns:a16="http://schemas.microsoft.com/office/drawing/2014/main" id="{F11F36BF-D6FA-4D68-BE45-E1645B60D48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46774" y="3222625"/>
            <a:ext cx="7488237" cy="1083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nl-NL" altLang="nl-NL" sz="3200" b="1" dirty="0">
                <a:ea typeface="ＭＳ Ｐゴシック" panose="020B0600070205080204" pitchFamily="34" charset="-128"/>
              </a:rPr>
              <a:t>WORK WITH </a:t>
            </a:r>
          </a:p>
          <a:p>
            <a:r>
              <a:rPr lang="nl-NL" altLang="nl-NL" sz="3200" b="1" dirty="0">
                <a:ea typeface="ＭＳ Ｐゴシック" panose="020B0600070205080204" pitchFamily="34" charset="-128"/>
              </a:rPr>
              <a:t>TEAMREFLECTION</a:t>
            </a:r>
          </a:p>
        </p:txBody>
      </p:sp>
    </p:spTree>
    <p:extLst>
      <p:ext uri="{BB962C8B-B14F-4D97-AF65-F5344CB8AC3E}">
        <p14:creationId xmlns:p14="http://schemas.microsoft.com/office/powerpoint/2010/main" val="377167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ontroleren">
            <a:extLst>
              <a:ext uri="{FF2B5EF4-FFF2-40B4-BE49-F238E27FC236}">
                <a16:creationId xmlns:a16="http://schemas.microsoft.com/office/drawing/2014/main" id="{33551F75-59BB-4B23-9624-51F10AAF6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16263"/>
            <a:ext cx="5684608" cy="5684608"/>
          </a:xfrm>
          <a:prstGeom prst="rect">
            <a:avLst/>
          </a:prstGeom>
        </p:spPr>
      </p:pic>
      <p:pic>
        <p:nvPicPr>
          <p:cNvPr id="5" name="Afbeelding 4">
            <a:hlinkClick r:id="rId4"/>
            <a:extLst>
              <a:ext uri="{FF2B5EF4-FFF2-40B4-BE49-F238E27FC236}">
                <a16:creationId xmlns:a16="http://schemas.microsoft.com/office/drawing/2014/main" id="{FE874069-36BC-4149-AB8B-FF2E4ACE00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3" t="9595" r="35635" b="21834"/>
          <a:stretch/>
        </p:blipFill>
        <p:spPr>
          <a:xfrm>
            <a:off x="969264" y="1402227"/>
            <a:ext cx="3685032" cy="25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45B44-56A7-4F1F-ADA1-EC165C43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0C4C186-51C1-4CB0-A0E5-A181C3D7B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525"/>
            <a:ext cx="9144000" cy="5145025"/>
          </a:xfrm>
        </p:spPr>
      </p:pic>
    </p:spTree>
    <p:extLst>
      <p:ext uri="{BB962C8B-B14F-4D97-AF65-F5344CB8AC3E}">
        <p14:creationId xmlns:p14="http://schemas.microsoft.com/office/powerpoint/2010/main" val="4194593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4E1F7-3786-44A9-A266-4D0AA1AE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0E9351-E0FC-40AB-8CF0-351240302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"/>
            <a:ext cx="9144000" cy="5145024"/>
          </a:xfrm>
        </p:spPr>
      </p:pic>
    </p:spTree>
    <p:extLst>
      <p:ext uri="{BB962C8B-B14F-4D97-AF65-F5344CB8AC3E}">
        <p14:creationId xmlns:p14="http://schemas.microsoft.com/office/powerpoint/2010/main" val="90601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90F95AB-40FC-411D-A8E2-E7C13B5C7E79}"/>
              </a:ext>
            </a:extLst>
          </p:cNvPr>
          <p:cNvSpPr txBox="1"/>
          <p:nvPr/>
        </p:nvSpPr>
        <p:spPr>
          <a:xfrm>
            <a:off x="4350657" y="2470984"/>
            <a:ext cx="4542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Regularity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Work towards your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Avoiding naps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Caffeine and alcohol have negative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Sunlight </a:t>
            </a:r>
            <a:endParaRPr lang="nl-NL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8413AB9-33C3-430F-B526-8494C0D5E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1" b="47512" l="4000" r="37067">
                        <a14:foregroundMark x1="20836" y1="44828" x2="23600" y2="48223"/>
                        <a14:foregroundMark x1="23600" y1="48223" x2="27941" y2="47658"/>
                        <a14:backgroundMark x1="34200" y1="15877" x2="37267" y2="23815"/>
                        <a14:backgroundMark x1="37267" y1="23815" x2="37400" y2="33649"/>
                        <a14:backgroundMark x1="37400" y1="33649" x2="34533" y2="41588"/>
                        <a14:backgroundMark x1="34533" y1="41588" x2="30067" y2="47038"/>
                        <a14:backgroundMark x1="30067" y1="47038" x2="28200" y2="48223"/>
                        <a14:backgroundMark x1="34467" y1="16232" x2="38400" y2="23460"/>
                        <a14:backgroundMark x1="38400" y1="23460" x2="38933" y2="42654"/>
                        <a14:backgroundMark x1="38933" y1="42654" x2="34333" y2="48341"/>
                        <a14:backgroundMark x1="34333" y1="48341" x2="28867" y2="48697"/>
                        <a14:backgroundMark x1="28867" y1="48697" x2="33667" y2="43602"/>
                        <a14:backgroundMark x1="33667" y1="43602" x2="36400" y2="35308"/>
                        <a14:backgroundMark x1="36400" y1="35308" x2="37467" y2="25711"/>
                        <a14:backgroundMark x1="37467" y1="25711" x2="34933" y2="17062"/>
                        <a14:backgroundMark x1="34933" y1="17062" x2="34067" y2="15521"/>
                        <a14:backgroundMark x1="51133" y1="11019" x2="51133" y2="11019"/>
                        <a14:backgroundMark x1="29800" y1="10545" x2="29800" y2="10545"/>
                        <a14:backgroundMark x1="17867" y1="10190" x2="20200" y2="18602"/>
                        <a14:backgroundMark x1="20200" y1="18602" x2="17600" y2="26659"/>
                        <a14:backgroundMark x1="17600" y1="26659" x2="17933" y2="36493"/>
                        <a14:backgroundMark x1="17933" y1="36493" x2="20067" y2="45379"/>
                        <a14:backgroundMark x1="20067" y1="45379" x2="14667" y2="42891"/>
                        <a14:backgroundMark x1="14667" y1="42891" x2="13400" y2="33531"/>
                        <a14:backgroundMark x1="13400" y1="33531" x2="14600" y2="21801"/>
                        <a14:backgroundMark x1="14600" y1="21801" x2="17600" y2="10190"/>
                        <a14:backgroundMark x1="52600" y1="13507" x2="52600" y2="13507"/>
                        <a14:backgroundMark x1="7867" y1="15640" x2="7867" y2="15640"/>
                        <a14:backgroundMark x1="7867" y1="15640" x2="7867" y2="15640"/>
                        <a14:backgroundMark x1="16467" y1="51777" x2="16600" y2="52488"/>
                        <a14:backgroundMark x1="19067" y1="67536" x2="19067" y2="67536"/>
                      </a14:backgroundRemoval>
                    </a14:imgEffect>
                  </a14:imgLayer>
                </a14:imgProps>
              </a:ext>
            </a:extLst>
          </a:blip>
          <a:srcRect r="59803" b="51959"/>
          <a:stretch/>
        </p:blipFill>
        <p:spPr>
          <a:xfrm>
            <a:off x="138514" y="502920"/>
            <a:ext cx="4269708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oranje, person, hoed, vlag&#10;&#10;Automatisch gegenereerde beschrijving">
            <a:extLst>
              <a:ext uri="{FF2B5EF4-FFF2-40B4-BE49-F238E27FC236}">
                <a16:creationId xmlns:a16="http://schemas.microsoft.com/office/drawing/2014/main" id="{3073B7BA-C911-41E1-A091-23004F6D0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1002517"/>
            <a:ext cx="7359565" cy="4140982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0E9351-E0FC-40AB-8CF0-351240302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7933" y1="14929" x2="63733" y2="21090"/>
                        <a14:foregroundMark x1="63733" y1="21090" x2="63400" y2="30806"/>
                        <a14:foregroundMark x1="63400" y1="30806" x2="65000" y2="40877"/>
                        <a14:foregroundMark x1="65000" y1="40877" x2="69600" y2="46682"/>
                        <a14:foregroundMark x1="69600" y1="46682" x2="75200" y2="47275"/>
                        <a14:foregroundMark x1="75200" y1="47275" x2="80200" y2="43957"/>
                        <a14:foregroundMark x1="80200" y1="43957" x2="83533" y2="36611"/>
                        <a14:foregroundMark x1="83533" y1="36611" x2="83467" y2="27133"/>
                        <a14:foregroundMark x1="83467" y1="27133" x2="80200" y2="19550"/>
                        <a14:foregroundMark x1="80200" y1="19550" x2="67933" y2="15640"/>
                        <a14:backgroundMark x1="37333" y1="38033" x2="44267" y2="37796"/>
                        <a14:backgroundMark x1="44267" y1="37796" x2="59333" y2="42536"/>
                        <a14:backgroundMark x1="59333" y1="42536" x2="62933" y2="49645"/>
                        <a14:backgroundMark x1="62933" y1="49645" x2="67133" y2="69431"/>
                        <a14:backgroundMark x1="67133" y1="69431" x2="64467" y2="77844"/>
                        <a14:backgroundMark x1="64467" y1="77844" x2="54000" y2="90166"/>
                        <a14:backgroundMark x1="54000" y1="90166" x2="48000" y2="92062"/>
                        <a14:backgroundMark x1="48000" y1="92062" x2="40733" y2="88626"/>
                        <a14:backgroundMark x1="40733" y1="88626" x2="33400" y2="79858"/>
                        <a14:backgroundMark x1="33400" y1="79858" x2="30933" y2="67773"/>
                        <a14:backgroundMark x1="30933" y1="67773" x2="33600" y2="47393"/>
                        <a14:backgroundMark x1="33600" y1="47393" x2="36467" y2="39455"/>
                        <a14:backgroundMark x1="36467" y1="39455" x2="37133" y2="38863"/>
                        <a14:backgroundMark x1="51133" y1="58649" x2="51133" y2="58649"/>
                        <a14:backgroundMark x1="37600" y1="50474" x2="54267" y2="67062"/>
                        <a14:backgroundMark x1="54267" y1="67062" x2="58267" y2="79621"/>
                        <a14:backgroundMark x1="58267" y1="79621" x2="54867" y2="87796"/>
                        <a14:backgroundMark x1="54867" y1="87796" x2="40133" y2="87085"/>
                        <a14:backgroundMark x1="40133" y1="87085" x2="33733" y2="79621"/>
                        <a14:backgroundMark x1="33733" y1="79621" x2="32933" y2="67062"/>
                        <a14:backgroundMark x1="32933" y1="67062" x2="37200" y2="50118"/>
                        <a14:backgroundMark x1="37200" y1="50118" x2="37400" y2="50118"/>
                      </a14:backgroundRemoval>
                    </a14:imgEffect>
                  </a14:imgLayer>
                </a14:imgProps>
              </a:ext>
            </a:extLst>
          </a:blip>
          <a:srcRect l="57700" b="41143"/>
          <a:stretch/>
        </p:blipFill>
        <p:spPr>
          <a:xfrm>
            <a:off x="1362020" y="-1525"/>
            <a:ext cx="4846756" cy="3794526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CB64998-DEE4-4F5B-BE8F-B7DB3A2FEE78}"/>
              </a:ext>
            </a:extLst>
          </p:cNvPr>
          <p:cNvSpPr txBox="1"/>
          <p:nvPr/>
        </p:nvSpPr>
        <p:spPr>
          <a:xfrm>
            <a:off x="840812" y="3565273"/>
            <a:ext cx="4542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Sufficient exercise during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Regular 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Healthy food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467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vrouw, staand, vasthouden, paraplu&#10;&#10;Automatisch gegenereerde beschrijving">
            <a:extLst>
              <a:ext uri="{FF2B5EF4-FFF2-40B4-BE49-F238E27FC236}">
                <a16:creationId xmlns:a16="http://schemas.microsoft.com/office/drawing/2014/main" id="{D0C6B663-9318-4027-9FA6-551C06C4C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0" r="38360"/>
          <a:stretch/>
        </p:blipFill>
        <p:spPr>
          <a:xfrm>
            <a:off x="1354" y="987551"/>
            <a:ext cx="4893443" cy="4155949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0E9351-E0FC-40AB-8CF0-351240302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900" t="36641" r="28800"/>
          <a:stretch/>
        </p:blipFill>
        <p:spPr>
          <a:xfrm>
            <a:off x="4346464" y="-69160"/>
            <a:ext cx="3593592" cy="3259835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A2490A0-A144-4B1B-8269-98293C43FF57}"/>
              </a:ext>
            </a:extLst>
          </p:cNvPr>
          <p:cNvSpPr txBox="1"/>
          <p:nvPr/>
        </p:nvSpPr>
        <p:spPr>
          <a:xfrm>
            <a:off x="4894797" y="2859274"/>
            <a:ext cx="4542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Seek social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Organise 'me-time'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Make time for what you love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77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4B09B-3BF0-4FCF-93A2-99EC3114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70419"/>
            <a:ext cx="3832841" cy="430887"/>
          </a:xfrm>
        </p:spPr>
        <p:txBody>
          <a:bodyPr/>
          <a:lstStyle/>
          <a:p>
            <a:r>
              <a:rPr lang="nl-NL" dirty="0"/>
              <a:t>Buddy talks: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398A84F8-5A5A-4C68-AEDE-3C52C43D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79431"/>
            <a:ext cx="4572000" cy="20922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Discussing battery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What complaints do you recognise (pg 20)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What did you start doing differently?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What can your buddy help you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17CF985-9EA3-4886-B636-A6D63783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19"/>
          <a:stretch/>
        </p:blipFill>
        <p:spPr>
          <a:xfrm>
            <a:off x="0" y="1101182"/>
            <a:ext cx="4330700" cy="40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vrouw, staand, vasthouden, paraplu&#10;&#10;Automatisch gegenereerde beschrijving">
            <a:extLst>
              <a:ext uri="{FF2B5EF4-FFF2-40B4-BE49-F238E27FC236}">
                <a16:creationId xmlns:a16="http://schemas.microsoft.com/office/drawing/2014/main" id="{F68F63AF-4166-40FE-AC9C-74897CCE1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99" r="37699"/>
          <a:stretch/>
        </p:blipFill>
        <p:spPr>
          <a:xfrm>
            <a:off x="0" y="1041400"/>
            <a:ext cx="4953000" cy="41021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77275B-526B-4F8B-864B-1B86DC2C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113636"/>
            <a:ext cx="4419600" cy="861774"/>
          </a:xfrm>
        </p:spPr>
        <p:txBody>
          <a:bodyPr/>
          <a:lstStyle/>
          <a:p>
            <a:pPr algn="ctr"/>
            <a:r>
              <a:rPr lang="nl-NL" dirty="0"/>
              <a:t>Thank you, stay healthy and keep well</a:t>
            </a:r>
          </a:p>
        </p:txBody>
      </p:sp>
    </p:spTree>
    <p:extLst>
      <p:ext uri="{BB962C8B-B14F-4D97-AF65-F5344CB8AC3E}">
        <p14:creationId xmlns:p14="http://schemas.microsoft.com/office/powerpoint/2010/main" val="272974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219DC-895C-4086-A173-F5E94FEB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&lt;&lt;Pictures introducing yourself as a trainer&gt;&gt;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F7A4BC-CEC1-41C2-941C-EC499D12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&lt;&lt;Tell something about yourself&gt;&gt;</a:t>
            </a:r>
          </a:p>
          <a:p>
            <a:r>
              <a:rPr lang="nl-NL" dirty="0"/>
              <a:t>&lt;&lt;also use pictures about your hobbies that show how you handle your stress&gt;&gt;</a:t>
            </a:r>
          </a:p>
        </p:txBody>
      </p:sp>
    </p:spTree>
    <p:extLst>
      <p:ext uri="{BB962C8B-B14F-4D97-AF65-F5344CB8AC3E}">
        <p14:creationId xmlns:p14="http://schemas.microsoft.com/office/powerpoint/2010/main" val="17064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D41774F-9125-42F4-830D-6A3853991CCB}"/>
              </a:ext>
            </a:extLst>
          </p:cNvPr>
          <p:cNvSpPr/>
          <p:nvPr/>
        </p:nvSpPr>
        <p:spPr>
          <a:xfrm>
            <a:off x="0" y="0"/>
            <a:ext cx="9165016" cy="388060"/>
          </a:xfrm>
          <a:prstGeom prst="rect">
            <a:avLst/>
          </a:prstGeom>
          <a:solidFill>
            <a:srgbClr val="F6AC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95B2CE65-5C87-4569-B2D4-9D620E6B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388060"/>
            <a:ext cx="9165016" cy="5156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6A29F7D-DE2D-4FDD-91E0-03056F03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23" y="265862"/>
            <a:ext cx="4137106" cy="553998"/>
          </a:xfrm>
        </p:spPr>
        <p:txBody>
          <a:bodyPr/>
          <a:lstStyle/>
          <a:p>
            <a:r>
              <a:rPr lang="nl-NL" sz="3600" dirty="0">
                <a:solidFill>
                  <a:schemeClr val="tx1"/>
                </a:solidFill>
              </a:rPr>
              <a:t>How are you sitting here? </a:t>
            </a:r>
          </a:p>
        </p:txBody>
      </p:sp>
    </p:spTree>
    <p:extLst>
      <p:ext uri="{BB962C8B-B14F-4D97-AF65-F5344CB8AC3E}">
        <p14:creationId xmlns:p14="http://schemas.microsoft.com/office/powerpoint/2010/main" val="230139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0F0B7-4A7E-41C9-9EDF-AE6ACE24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basis of team reflection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534EEE-07AC-4068-BEFF-2E8724F73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Engaging with each other: </a:t>
            </a:r>
          </a:p>
          <a:p>
            <a:pPr marL="792172" lvl="1" indent="-342900"/>
            <a:r>
              <a:rPr lang="nl-NL" dirty="0"/>
              <a:t>Sharing experiences, situations, perceptions and emotions openly and without reproach. With respect for the differences</a:t>
            </a:r>
          </a:p>
          <a:p>
            <a:pPr marL="792172" lvl="1" indent="-342900">
              <a:buAutoNum type="arabicPeriod"/>
            </a:pPr>
            <a:endParaRPr lang="nl-NL" dirty="0"/>
          </a:p>
          <a:p>
            <a:pPr marL="342900" indent="-342900">
              <a:buFont typeface="Lucida Grande"/>
              <a:buAutoNum type="arabicPeriod"/>
            </a:pPr>
            <a:r>
              <a:rPr lang="nl-NL" dirty="0"/>
              <a:t>What is stress and how does it actually work: </a:t>
            </a:r>
          </a:p>
          <a:p>
            <a:pPr marL="792172" lvl="1" indent="-342900"/>
            <a:r>
              <a:rPr lang="nl-NL" dirty="0"/>
              <a:t>what it does to you and what is normal in an abnormal situation</a:t>
            </a:r>
          </a:p>
          <a:p>
            <a:pPr marL="342900" indent="-342900">
              <a:buFont typeface="Lucida Grande"/>
              <a:buAutoNum type="arabicPeriod"/>
            </a:pPr>
            <a:endParaRPr lang="nl-NL" dirty="0"/>
          </a:p>
          <a:p>
            <a:pPr marL="342900" indent="-342900">
              <a:buFont typeface="Lucida Grande"/>
              <a:buAutoNum type="arabicPeriod"/>
            </a:pPr>
            <a:r>
              <a:rPr lang="nl-NL" dirty="0"/>
              <a:t>Discuss buddy approach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0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D4DB5-40A0-4C46-BE65-1200269E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Target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0221B-657D-4E45-AB12-C0FCBE25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nl-NL" dirty="0"/>
              <a:t>We hear and see a huge amount coming at you. That was already the case before the corona crisis and this crisis comes on top of it. </a:t>
            </a:r>
          </a:p>
          <a:p>
            <a:pPr algn="ctr"/>
            <a:endParaRPr lang="nl-NL" b="1" dirty="0"/>
          </a:p>
          <a:p>
            <a:pPr algn="ctr"/>
            <a:r>
              <a:rPr lang="nl-NL" dirty="0"/>
              <a:t>We want to help you to recognise what this does to you, how to deal with it and to come up with a system together in which you can better support each other in this. </a:t>
            </a:r>
          </a:p>
          <a:p>
            <a:pPr algn="ctr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37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779FE07-C2D9-497C-961D-16C5C6A0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34"/>
            <a:ext cx="9144000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D41774F-9125-42F4-830D-6A3853991CCB}"/>
              </a:ext>
            </a:extLst>
          </p:cNvPr>
          <p:cNvSpPr/>
          <p:nvPr/>
        </p:nvSpPr>
        <p:spPr>
          <a:xfrm>
            <a:off x="0" y="0"/>
            <a:ext cx="9165016" cy="388060"/>
          </a:xfrm>
          <a:prstGeom prst="rect">
            <a:avLst/>
          </a:prstGeom>
          <a:solidFill>
            <a:srgbClr val="F6AC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95B2CE65-5C87-4569-B2D4-9D620E6BD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388060"/>
            <a:ext cx="9165016" cy="51568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6A29F7D-DE2D-4FDD-91E0-03056F03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23" y="265862"/>
            <a:ext cx="4137106" cy="553998"/>
          </a:xfrm>
        </p:spPr>
        <p:txBody>
          <a:bodyPr/>
          <a:lstStyle/>
          <a:p>
            <a:r>
              <a:rPr lang="nl-NL" sz="3600" dirty="0">
                <a:solidFill>
                  <a:schemeClr val="tx1"/>
                </a:solidFill>
              </a:rPr>
              <a:t>How are you sitting here? </a:t>
            </a:r>
          </a:p>
        </p:txBody>
      </p:sp>
    </p:spTree>
    <p:extLst>
      <p:ext uri="{BB962C8B-B14F-4D97-AF65-F5344CB8AC3E}">
        <p14:creationId xmlns:p14="http://schemas.microsoft.com/office/powerpoint/2010/main" val="51296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F17B5CEE-F8CC-4235-A915-F818F15EA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36" r="33217"/>
          <a:stretch/>
        </p:blipFill>
        <p:spPr>
          <a:xfrm>
            <a:off x="4860035" y="-322337"/>
            <a:ext cx="4283965" cy="604928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5846B4-D32D-472E-B5CE-19360D13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Not everyone sees the same</a:t>
            </a:r>
          </a:p>
        </p:txBody>
      </p:sp>
    </p:spTree>
    <p:extLst>
      <p:ext uri="{BB962C8B-B14F-4D97-AF65-F5344CB8AC3E}">
        <p14:creationId xmlns:p14="http://schemas.microsoft.com/office/powerpoint/2010/main" val="154455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zoogdier, kat, kijken, hond&#10;&#10;Automatisch gegenereerde beschrijving">
            <a:extLst>
              <a:ext uri="{FF2B5EF4-FFF2-40B4-BE49-F238E27FC236}">
                <a16:creationId xmlns:a16="http://schemas.microsoft.com/office/drawing/2014/main" id="{4758DB66-1C5D-4CDF-872C-7D814050D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40" t="7135" r="27954" b="9892"/>
          <a:stretch/>
        </p:blipFill>
        <p:spPr>
          <a:xfrm>
            <a:off x="4203700" y="119206"/>
            <a:ext cx="4940300" cy="502429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7A22D8-101D-415C-9C31-5D7ABD15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Fight or Flight</a:t>
            </a:r>
          </a:p>
        </p:txBody>
      </p:sp>
    </p:spTree>
    <p:extLst>
      <p:ext uri="{BB962C8B-B14F-4D97-AF65-F5344CB8AC3E}">
        <p14:creationId xmlns:p14="http://schemas.microsoft.com/office/powerpoint/2010/main" val="253948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1DEBC7C6-ED11-453E-B989-58F9E8296793}" vid="{D6F1C363-5437-4A1B-9578-C6EDD52B21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244333-13e9-4fb0-88ea-558a53ca31d3" xsi:nil="true"/>
    <lcf76f155ced4ddcb4097134ff3c332f xmlns="0652d6a6-9a62-4c9c-9ea0-62ef1b6bdd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32EEEA7A41C46836FD83875065916" ma:contentTypeVersion="16" ma:contentTypeDescription="Een nieuw document maken." ma:contentTypeScope="" ma:versionID="68b74106ba72b5b8140a510c573db09a">
  <xsd:schema xmlns:xsd="http://www.w3.org/2001/XMLSchema" xmlns:xs="http://www.w3.org/2001/XMLSchema" xmlns:p="http://schemas.microsoft.com/office/2006/metadata/properties" xmlns:ns2="5c244333-13e9-4fb0-88ea-558a53ca31d3" xmlns:ns3="0652d6a6-9a62-4c9c-9ea0-62ef1b6bdd29" targetNamespace="http://schemas.microsoft.com/office/2006/metadata/properties" ma:root="true" ma:fieldsID="0afbde2d406ee8c78fd94cc15921094e" ns2:_="" ns3:_="">
    <xsd:import namespace="5c244333-13e9-4fb0-88ea-558a53ca31d3"/>
    <xsd:import namespace="0652d6a6-9a62-4c9c-9ea0-62ef1b6bdd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44333-13e9-4fb0-88ea-558a53ca31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975750-46b8-433b-b313-fb727e1f0a72}" ma:internalName="TaxCatchAll" ma:showField="CatchAllData" ma:web="5c244333-13e9-4fb0-88ea-558a53ca3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2d6a6-9a62-4c9c-9ea0-62ef1b6bdd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f8ee9a5-3ea8-480d-b612-056e53097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2ACBC-932D-4852-BC01-564F3977DDAC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5c244333-13e9-4fb0-88ea-558a53ca31d3"/>
    <ds:schemaRef ds:uri="http://schemas.openxmlformats.org/package/2006/metadata/core-properties"/>
    <ds:schemaRef ds:uri="0652d6a6-9a62-4c9c-9ea0-62ef1b6bdd2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6834E9-1F9B-4D86-83C8-24391075E6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1EE86F-FE6E-4391-9536-B52D9434C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44333-13e9-4fb0-88ea-558a53ca31d3"/>
    <ds:schemaRef ds:uri="0652d6a6-9a62-4c9c-9ea0-62ef1b6b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VIL Powerpoint_REGIOmetpayoff</Template>
  <TotalTime>216</TotalTime>
  <Words>276</Words>
  <Application>Microsoft Office PowerPoint</Application>
  <PresentationFormat>On-screen Show (16:9)</PresentationFormat>
  <Paragraphs>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Lucida Grande</vt:lpstr>
      <vt:lpstr>Office-thema</vt:lpstr>
      <vt:lpstr>PowerPoint Presentation</vt:lpstr>
      <vt:lpstr>&lt;&lt;Pictures introducing yourself as a trainer&gt;&gt;</vt:lpstr>
      <vt:lpstr>How are you sitting here? </vt:lpstr>
      <vt:lpstr>The basis of team reflection</vt:lpstr>
      <vt:lpstr>Target</vt:lpstr>
      <vt:lpstr>PowerPoint Presentation</vt:lpstr>
      <vt:lpstr>How are you sitting here? </vt:lpstr>
      <vt:lpstr>Not everyone sees the same</vt:lpstr>
      <vt:lpstr>Fight or Flight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Buddy talks:</vt:lpstr>
      <vt:lpstr>Thank you, stay healthy and keep well</vt:lpstr>
    </vt:vector>
  </TitlesOfParts>
  <Company>FIRM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Noud van Hecke</dc:creator>
  <cp:keywords>, docId:BE153074A782F694B68B68AD3108DEFC</cp:keywords>
  <cp:lastModifiedBy>Emanuela Del Savio</cp:lastModifiedBy>
  <cp:revision>6</cp:revision>
  <cp:lastPrinted>2018-06-14T13:40:18Z</cp:lastPrinted>
  <dcterms:created xsi:type="dcterms:W3CDTF">2020-10-03T07:11:31Z</dcterms:created>
  <dcterms:modified xsi:type="dcterms:W3CDTF">2023-08-09T09:50:14Z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0x01010043232EEEA7A41C46836FD83875065916</vt:lpwstr>
  </property>
</Properties>
</file>